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859" r:id="rId2"/>
    <p:sldId id="906" r:id="rId3"/>
    <p:sldId id="910" r:id="rId4"/>
    <p:sldId id="911" r:id="rId5"/>
    <p:sldId id="912" r:id="rId6"/>
    <p:sldId id="913" r:id="rId7"/>
    <p:sldId id="914" r:id="rId8"/>
    <p:sldId id="915" r:id="rId9"/>
    <p:sldId id="916" r:id="rId10"/>
    <p:sldId id="917" r:id="rId11"/>
    <p:sldId id="918" r:id="rId12"/>
    <p:sldId id="919" r:id="rId13"/>
    <p:sldId id="920" r:id="rId14"/>
    <p:sldId id="921" r:id="rId15"/>
    <p:sldId id="922" r:id="rId16"/>
    <p:sldId id="923" r:id="rId17"/>
    <p:sldId id="924" r:id="rId18"/>
    <p:sldId id="925" r:id="rId19"/>
    <p:sldId id="927" r:id="rId20"/>
    <p:sldId id="928" r:id="rId21"/>
    <p:sldId id="929" r:id="rId22"/>
    <p:sldId id="930" r:id="rId23"/>
    <p:sldId id="907" r:id="rId24"/>
    <p:sldId id="908" r:id="rId25"/>
    <p:sldId id="931" r:id="rId26"/>
    <p:sldId id="932"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71" autoAdjust="0"/>
    <p:restoredTop sz="94606" autoAdjust="0"/>
  </p:normalViewPr>
  <p:slideViewPr>
    <p:cSldViewPr>
      <p:cViewPr varScale="1">
        <p:scale>
          <a:sx n="89" d="100"/>
          <a:sy n="89" d="100"/>
        </p:scale>
        <p:origin x="618" y="8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 Monday</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 Monday</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2630968"/>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期末提优大考卷</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加入世界贸易组织</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多年来，中国向</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个最不发达国家提供免关税待遇，对全球经济增长的年均贡献率接近</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％，让全世界共享中国发展红利。这说明中国加入世界贸易组织</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促进了世界经济的发展</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适应了文化多样化趋势</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维护了国际和平与安全</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推进了社会信息化建设</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0380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一带一路</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丝绸之路经济带</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世纪海上丝绸之路</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，旨在积极主动地发展与沿线国家的经济合作伙伴关系。我国实施这一战略的直接目的是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杜绝我国贫困问题</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构建开放型经济新体制</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构建和谐繁荣社会</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建立社会主义法治体系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337154" y="1971256"/>
            <a:ext cx="407484" cy="461665"/>
          </a:xfrm>
          <a:prstGeom prst="rect">
            <a:avLst/>
          </a:prstGeom>
        </p:spPr>
        <p:txBody>
          <a:bodyPr wrap="none">
            <a:spAutoFit/>
          </a:bodyPr>
          <a:lstStyle/>
          <a:p>
            <a:r>
              <a:rPr lang="en-US" altLang="zh-CN" sz="2400" dirty="0"/>
              <a:t>A</a:t>
            </a:r>
            <a:endParaRPr lang="zh-CN" altLang="en-US" dirty="0"/>
          </a:p>
        </p:txBody>
      </p:sp>
      <p:sp>
        <p:nvSpPr>
          <p:cNvPr id="7" name="矩形 6"/>
          <p:cNvSpPr/>
          <p:nvPr/>
        </p:nvSpPr>
        <p:spPr>
          <a:xfrm>
            <a:off x="10775726" y="4178538"/>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3250947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日，全国脱贫攻坚总结表彰大会在北京隆重举行，脱贫攻坚充分体现了新发展理念中的</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创新理念</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开放理念</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共享理念</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绿色理念</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1964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年上演的大型音乐舞蹈史诗《东方红》，从创作到演出都邀请了各民族的文艺工作者作为代表，吸收了一批民族曲目。由此可见，我国注重</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维护各民族地区的繁荣</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保护各民族文化的传承</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发展民族地区的经济</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保障各民族自治的权利</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430910" y="1412776"/>
            <a:ext cx="407484" cy="461665"/>
          </a:xfrm>
          <a:prstGeom prst="rect">
            <a:avLst/>
          </a:prstGeom>
        </p:spPr>
        <p:txBody>
          <a:bodyPr wrap="none">
            <a:spAutoFit/>
          </a:bodyPr>
          <a:lstStyle/>
          <a:p>
            <a:r>
              <a:rPr lang="en-US" altLang="zh-CN" sz="2400" dirty="0"/>
              <a:t>C</a:t>
            </a:r>
            <a:endParaRPr lang="zh-CN" altLang="en-US" dirty="0"/>
          </a:p>
        </p:txBody>
      </p:sp>
      <p:sp>
        <p:nvSpPr>
          <p:cNvPr id="6" name="矩形 5"/>
          <p:cNvSpPr/>
          <p:nvPr/>
        </p:nvSpPr>
        <p:spPr>
          <a:xfrm>
            <a:off x="9235510" y="3624199"/>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648079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关于澳门历史，从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年代起，澳门知识界带着家国观念做了大量研究。这种研究非常重要，推动了澳门人民对中华民族共同体的认同。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这种研究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的重要性主要体现在</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丰富历史文化资源</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推动文明交流互鉴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提升历史解释能力</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合理引领价值观念</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近年来，一批前瞻引领技术实现创新突破，一批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大国重器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陆续投入使用，高素质专业化新型军事人才队伍快速成长，我军建设发展向质量效能型加速转型。材料说明我国</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坚持科技强军道路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军事人才储备充足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国防力量领先世界</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武器装备完全国产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215566" y="1980048"/>
            <a:ext cx="407484" cy="461665"/>
          </a:xfrm>
          <a:prstGeom prst="rect">
            <a:avLst/>
          </a:prstGeom>
        </p:spPr>
        <p:txBody>
          <a:bodyPr wrap="none">
            <a:spAutoFit/>
          </a:bodyPr>
          <a:lstStyle/>
          <a:p>
            <a:r>
              <a:rPr lang="en-US" altLang="zh-CN" sz="2400" smtClean="0"/>
              <a:t>D</a:t>
            </a:r>
            <a:endParaRPr lang="zh-CN" altLang="en-US" dirty="0"/>
          </a:p>
        </p:txBody>
      </p:sp>
      <p:sp>
        <p:nvSpPr>
          <p:cNvPr id="6" name="矩形 5"/>
          <p:cNvSpPr/>
          <p:nvPr/>
        </p:nvSpPr>
        <p:spPr>
          <a:xfrm>
            <a:off x="1918742" y="4725144"/>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837003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中国和缅甸在和平共处五项原则的指导下妥善地解决了边界问题。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年，两国签署边界条约，这是中华人民共和国同周边邻国签订的第一个边界条约。这表明和平共处五项原则</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推动了国际上与中国建交的高潮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消除了各国之间的矛盾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促进不同制度国家间的合作</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提高了我国的国际地位</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494806" y="1988840"/>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725555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1971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日，周恩来在接见美国乒乓球队时说：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你们在中美两国人民的关系上打开了一个新篇章。</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之后，尼克松宣布了美国放松对华贸易禁运的五条措施。这表明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中美已经结束敌对状态</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中美两国加强体育交流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中美有意改善两国关系</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中美关系实现了正常化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截至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月，中国已与世界上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个国家建交，参加了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多个政府间国际组织的工作。这意味着</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中欧关系实现稳定发展</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和平发展成为各国共识</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美国放弃敌视中国政策</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中国国际影响力的提高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270670" y="1988840"/>
            <a:ext cx="407484" cy="461665"/>
          </a:xfrm>
          <a:prstGeom prst="rect">
            <a:avLst/>
          </a:prstGeom>
        </p:spPr>
        <p:txBody>
          <a:bodyPr wrap="none">
            <a:spAutoFit/>
          </a:bodyPr>
          <a:lstStyle/>
          <a:p>
            <a:r>
              <a:rPr lang="en-US" altLang="zh-CN" sz="2400" dirty="0"/>
              <a:t>C</a:t>
            </a:r>
            <a:endParaRPr lang="zh-CN" altLang="en-US" dirty="0"/>
          </a:p>
        </p:txBody>
      </p:sp>
      <p:sp>
        <p:nvSpPr>
          <p:cNvPr id="6" name="矩形 5"/>
          <p:cNvSpPr/>
          <p:nvPr/>
        </p:nvSpPr>
        <p:spPr>
          <a:xfrm>
            <a:off x="3430910" y="4175456"/>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423400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中共十八大以后，中国积极倡导相互尊重、公平正义、合作共赢的新型国际关系。能够为此提供依据的是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一带一路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倡议</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全面建成小康社会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四个全面</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战略布局</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参加联合国维和行动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西青区期末改编</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下面有关我国科技事业发展的重大事件排列顺序正确的是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东方红一号顺利进入太空轨道</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第一颗原子弹爆炸成功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导弹核武器试验成功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第一颗氢弹爆炸成功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①②③④</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②①④③</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③④②①</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②③④①</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367014" y="1412776"/>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1017806" y="3615407"/>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3075959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红桥区期末</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这位科学家始终在农业科研第一线辛勤耕耘、不懈探索，为人类运用科技手段战胜饥饿，带来绿色的希望和金色的收获而努力，直到生命的最后一息。这位农业科学家是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邓稼先</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袁隆平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钱学森</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冼星海</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078982" y="1988840"/>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18053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南开区期末改编</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改革开放以来，我国人民生活水平不断提高，衣、食、住、行发生了翻天覆地的变化。下列能反映这一变化的有</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衣着丰富多彩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彰显个性化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肉食、副食品、果品消费比例不足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网上购物逐步成为时尚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出行坐飞机、动车或开私家车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27454" y="1412776"/>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802229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133871"/>
          </a:xfrm>
        </p:spPr>
        <p:txBody>
          <a:bodyPr/>
          <a:lstStyle/>
          <a:p>
            <a:pPr hangingPunct="0">
              <a:lnSpc>
                <a:spcPct val="140000"/>
              </a:lnSpc>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材料解析题</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spc="-3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3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3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3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3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3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滨海新区期末改编</a:t>
            </a:r>
            <a:r>
              <a:rPr lang="en-US" altLang="zh-CN" spc="-3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3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学习历史的方式多种多样，为培养同学们的核心素养，李老师以</a:t>
            </a:r>
            <a:r>
              <a:rPr lang="en-US" altLang="zh-CN" spc="-3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3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中国方案</a:t>
            </a:r>
            <a:r>
              <a:rPr lang="en-US" altLang="zh-CN" spc="-3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3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为主题设计了以下的项目化学习，请你完成相关学习任务。</a:t>
            </a:r>
            <a:endParaRPr lang="zh-CN" altLang="zh-CN" sz="1200" spc="-3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任务一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填写表格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感受制度自信</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制度创新是推动社会发展的重要动力，也是人类文明进步的重要特征。请根据相关史实填写下表。</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315301847"/>
              </p:ext>
            </p:extLst>
          </p:nvPr>
        </p:nvGraphicFramePr>
        <p:xfrm>
          <a:off x="478582" y="3887334"/>
          <a:ext cx="11233250" cy="2048256"/>
        </p:xfrm>
        <a:graphic>
          <a:graphicData uri="http://schemas.openxmlformats.org/drawingml/2006/table">
            <a:tbl>
              <a:tblPr firstRow="1" firstCol="1" bandRow="1"/>
              <a:tblGrid>
                <a:gridCol w="9505575">
                  <a:extLst>
                    <a:ext uri="{9D8B030D-6E8A-4147-A177-3AD203B41FA5}">
                      <a16:colId xmlns:a16="http://schemas.microsoft.com/office/drawing/2014/main" val="2864442437"/>
                    </a:ext>
                  </a:extLst>
                </a:gridCol>
                <a:gridCol w="1727675">
                  <a:extLst>
                    <a:ext uri="{9D8B030D-6E8A-4147-A177-3AD203B41FA5}">
                      <a16:colId xmlns:a16="http://schemas.microsoft.com/office/drawing/2014/main" val="2048474121"/>
                    </a:ext>
                  </a:extLst>
                </a:gridCol>
              </a:tblGrid>
              <a:tr h="0">
                <a:tc>
                  <a:txBody>
                    <a:bodyPr/>
                    <a:lstStyle/>
                    <a:p>
                      <a:pPr algn="ctr" hangingPunct="0">
                        <a:lnSpc>
                          <a:spcPct val="140000"/>
                        </a:lnSpc>
                        <a:spcAft>
                          <a:spcPts val="0"/>
                        </a:spcAft>
                        <a:tabLst>
                          <a:tab pos="5671185" algn="l"/>
                        </a:tabLs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事件</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制度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3702354"/>
                  </a:ext>
                </a:extLst>
              </a:tr>
              <a:tr h="0">
                <a:tc>
                  <a:txBody>
                    <a:bodyPr/>
                    <a:lstStyle/>
                    <a:p>
                      <a:pPr algn="ctr" hangingPunct="0">
                        <a:lnSpc>
                          <a:spcPct val="14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1949</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中国人民政治协商会议第一届全体会议</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1659808"/>
                  </a:ext>
                </a:extLst>
              </a:tr>
              <a:tr h="0">
                <a:tc>
                  <a:txBody>
                    <a:bodyPr/>
                    <a:lstStyle/>
                    <a:p>
                      <a:pPr algn="ctr" hangingPunct="0">
                        <a:lnSpc>
                          <a:spcPct val="140000"/>
                        </a:lnSpc>
                        <a:spcAft>
                          <a:spcPts val="0"/>
                        </a:spcAft>
                        <a:tabLst>
                          <a:tab pos="567118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1954</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第一届全国人民代表大会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914224"/>
                  </a:ext>
                </a:extLst>
              </a:tr>
              <a:tr h="0">
                <a:tc>
                  <a:txBody>
                    <a:bodyPr/>
                    <a:lstStyle/>
                    <a:p>
                      <a:pPr algn="ctr" hangingPunct="0">
                        <a:lnSpc>
                          <a:spcPct val="140000"/>
                        </a:lnSpc>
                        <a:spcAft>
                          <a:spcPts val="0"/>
                        </a:spcAft>
                        <a:tabLst>
                          <a:tab pos="567118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1956</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三大改造基本完成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5671185" algn="l"/>
                        </a:tabLst>
                      </a:pP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9158406"/>
                  </a:ext>
                </a:extLst>
              </a:tr>
            </a:tbl>
          </a:graphicData>
        </a:graphic>
      </p:graphicFrame>
      <p:sp>
        <p:nvSpPr>
          <p:cNvPr id="5" name="内容占位符 1"/>
          <p:cNvSpPr txBox="1">
            <a:spLocks/>
          </p:cNvSpPr>
          <p:nvPr/>
        </p:nvSpPr>
        <p:spPr bwMode="auto">
          <a:xfrm>
            <a:off x="360854" y="594579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略。</a:t>
            </a:r>
            <a:endParaRPr lang="zh-CN" altLang="zh-CN" sz="12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73228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任务二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解读史料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体会外交成就</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本政府为代表中华人民共和国全国人民的唯一合法政府。凡愿遵守</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、互利及互相尊重领土主权等项原则的任何外国政府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本政府均愿与之建立</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外交</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关系</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义务教育教科书八年级下册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根据材料二并结合所学知识，指出我国奉行怎样的外交政策。这是在哪一天向全世界宣告的？</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54428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独立自主的和平外交政策。</a:t>
            </a:r>
            <a:r>
              <a:rPr lang="en-US"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年</a:t>
            </a:r>
            <a:r>
              <a:rPr lang="en-US"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月</a:t>
            </a:r>
            <a:r>
              <a:rPr lang="en-US"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35788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1949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年，中国人民政治协商会议第一届全体会议召开，中国共产党、各民主党派、各人民团体等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662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人参加会议，讨论成立中华人民共和国的问题。这体现了当时我国</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民族交融</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文化昌盛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民主</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纪念中国人民志愿军抗美援朝出国作战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周年主题展览引发热烈反响，被认为是跨越时空、气壮山河的英雄赞歌。这首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赞歌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舍生忘死、保家卫国</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艰苦创业、公而忘私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大力协同、勇于登攀</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独立自主、实事求是</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297046" y="2528064"/>
            <a:ext cx="407484" cy="461665"/>
          </a:xfrm>
          <a:prstGeom prst="rect">
            <a:avLst/>
          </a:prstGeom>
        </p:spPr>
        <p:txBody>
          <a:bodyPr wrap="none">
            <a:spAutoFit/>
          </a:bodyPr>
          <a:lstStyle/>
          <a:p>
            <a:r>
              <a:rPr lang="en-US" altLang="zh-CN" sz="2400" dirty="0"/>
              <a:t>C</a:t>
            </a:r>
            <a:endParaRPr lang="zh-CN" altLang="en-US" dirty="0"/>
          </a:p>
        </p:txBody>
      </p:sp>
      <p:sp>
        <p:nvSpPr>
          <p:cNvPr id="6" name="矩形 5"/>
          <p:cNvSpPr/>
          <p:nvPr/>
        </p:nvSpPr>
        <p:spPr>
          <a:xfrm>
            <a:off x="7391350" y="4725144"/>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任务三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阐述史实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见证中国贡献</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一带一路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倡议提出六年来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成绩斐然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硕果累累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已经成为当今世界广泛参与的国际合作平台和普受欢迎的国际公共产品。</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一带一路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就是要</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在平等、包容、合作、共赢的基础上续写共同发展的新篇章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最终形成互利共赢的利益共同体和共同发展繁荣的命运共同体。</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人民日报热点辨析</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232560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根据材料三，概括出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一带一路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的建设最终形成的目标是什么。结合所学知识，指出中共十八大以来，在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一带一路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的基础上我国还为世界经济的发展贡献了哪些智慧和力量。</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36646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最终形成互利共赢的利益共同体和共同发展繁荣的命运共同体。筹建和成立亚洲基础设施投资银行</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加快自由贸易试验区建设</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推进人民币国际化进程</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等等。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4364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红桥区期末节选改编</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spc="-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基辛格告诉总理</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尼克松已经决定</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美国今年将支持中华人民共和国取得联合国和安全理事会的席位</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但不同意从联合国驱逐台湾当局</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的行动。总理马上正告基辛格</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你们要在联合国制造</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两个中国</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中国政府坚决反对</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一定公开批驳。</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摘自《我的情报与外交生涯》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中共党史出版社出版</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53684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结合所学知识，指出材料二中提到的</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总理</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是谁。列举出</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总理</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在中华人民共和国成立后的主要外交事迹。</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4580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周恩来。提出和平共处五项原则</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参加万隆会议</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提出</a:t>
            </a:r>
            <a:r>
              <a:rPr lang="en-US" altLang="zh-CN"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求同存异</a:t>
            </a:r>
            <a:r>
              <a:rPr lang="en-US" altLang="zh-CN"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的方针</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等等。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69658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70318"/>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我是中国人民的代表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为了捍卫中国利益而来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这是我的神圣职责。我是中国人民的使者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为了增进中美交流合作而来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这是我的重要使命</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当前中美存在深刻分歧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两国关系遭遇严重困难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面临严峻挑战</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习近平主席提出了相互尊重、和平共处、合作共赢三条原则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这是新时期中美正确相处的治本之道。希望美方与中方相向而行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从两国和世界人民的共同利益出发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朝着这个方向共同努力</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争取中美关系回归正轨。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摘编自中国新任驻美大使谢锋抵美履新</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时的</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首次讲话</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日</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73184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根据材料三，指出新时期中美正确相处的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治本之道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是什么。通过对上述材料的研读，你能从这些杰出的外交家身上汲取怎样的精神力量？</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2150" y="18122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相互尊重、和平共处、合作共赢等。一心为国</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百折不挠</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坚决捍卫国家利益</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努力增进中国与其他国家的友好交流与合作</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等等。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622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居安思危，大国长安。阅读下面材料，回答问题。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bh98.jpg" descr="id:2147486129;FounderCES"/>
          <p:cNvPicPr/>
          <p:nvPr/>
        </p:nvPicPr>
        <p:blipFill>
          <a:blip r:embed="rId2"/>
          <a:stretch>
            <a:fillRect/>
          </a:stretch>
        </p:blipFill>
        <p:spPr>
          <a:xfrm>
            <a:off x="2782838" y="1988840"/>
            <a:ext cx="6940550" cy="3613150"/>
          </a:xfrm>
          <a:prstGeom prst="rect">
            <a:avLst/>
          </a:prstGeom>
        </p:spPr>
      </p:pic>
    </p:spTree>
    <p:extLst>
      <p:ext uri="{BB962C8B-B14F-4D97-AF65-F5344CB8AC3E}">
        <p14:creationId xmlns:p14="http://schemas.microsoft.com/office/powerpoint/2010/main" val="5478381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5671185"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示意图，指出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年代我国取得的农业科技成就得益于哪位科学家的贡献。请你再介绍一位中华人民共和国成立以来你所敬佩的中国科学家及其成就。</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bh98.jpg" descr="id:2147486129;FounderCES"/>
          <p:cNvPicPr/>
          <p:nvPr/>
        </p:nvPicPr>
        <p:blipFill>
          <a:blip r:embed="rId2"/>
          <a:stretch>
            <a:fillRect/>
          </a:stretch>
        </p:blipFill>
        <p:spPr>
          <a:xfrm>
            <a:off x="2926854" y="2060848"/>
            <a:ext cx="6248944" cy="3253110"/>
          </a:xfrm>
          <a:prstGeom prst="rect">
            <a:avLst/>
          </a:prstGeom>
        </p:spPr>
      </p:pic>
      <p:sp>
        <p:nvSpPr>
          <p:cNvPr id="5" name="内容占位符 2"/>
          <p:cNvSpPr txBox="1">
            <a:spLocks/>
          </p:cNvSpPr>
          <p:nvPr/>
        </p:nvSpPr>
        <p:spPr bwMode="auto">
          <a:xfrm>
            <a:off x="352150" y="522920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袁隆平。我国药学家屠呦呦领导科研团队</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经过数百次实验</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终于在</a:t>
            </a:r>
            <a:r>
              <a:rPr lang="en-US"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世纪</a:t>
            </a:r>
            <a:r>
              <a:rPr lang="en-US"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年代初发现了能够有效抵抗疟疾的青蒿素</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开创了治疗疟疾的新方法</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使全球数亿人受益。</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52466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1952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年底土地改革基本完成后，作为一名新闻工作者到农村进行采访，他能报道的新闻内容是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翻身农民的革命热情高涨踊跃参军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地主阶级土地被没收变得一无所有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农村在合理使用先进的机械化农具</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国家农业生产获得迅速恢复和发展</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2521182" y="1412776"/>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1650143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在我国第一个五年计划的预算总支出中，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58.2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％投入工业建设，</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％投入交通、邮政和电信业，</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％投入农业、林业和水利业，</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％投入文化、教育和卫生事业。这反映了我国在推行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计划的过程中</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交通运输快速发展</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各行业得到均衡发展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高度重视文化建设</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集中力量发展重工业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某部电视剧讲述了老北京一家百年药店的兴衰沉浮。这家民族资本家老店在中华人民共和国成立初期应走的发展道路是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公私合营</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独立经营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中外合资</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股份制经营</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481622" y="1988840"/>
            <a:ext cx="407484" cy="461665"/>
          </a:xfrm>
          <a:prstGeom prst="rect">
            <a:avLst/>
          </a:prstGeom>
        </p:spPr>
        <p:txBody>
          <a:bodyPr wrap="none">
            <a:spAutoFit/>
          </a:bodyPr>
          <a:lstStyle/>
          <a:p>
            <a:r>
              <a:rPr lang="en-US" altLang="zh-CN" sz="2400" dirty="0"/>
              <a:t>D</a:t>
            </a:r>
            <a:endParaRPr lang="zh-CN" altLang="en-US" dirty="0"/>
          </a:p>
        </p:txBody>
      </p:sp>
      <p:sp>
        <p:nvSpPr>
          <p:cNvPr id="6" name="矩形 5"/>
          <p:cNvSpPr/>
          <p:nvPr/>
        </p:nvSpPr>
        <p:spPr>
          <a:xfrm>
            <a:off x="5900036" y="4149080"/>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9928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中共八大、</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大跃进</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、人民公社化运动、国民经济的调整、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文化大革命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等史实反映了我国社会主义建设道路探索的特点是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曲折前进</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传承</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优化</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学习创新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兰州中考改编</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年的十年里，我国社会主义建设的各条战线上涌现出一大批英雄模范。这其中就有被称为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的大庆石油工人</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邓稼先</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王进喜</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焦裕禄</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袁隆平</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103318" y="1412776"/>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10127654" y="3645024"/>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702193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关于真理标准问题的讨论、中共十一届三中全会之后的全面拨乱反正，这些中国共产党历史上的大事，其共同点是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生死攸关的转折点</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改革开放的起步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科技进步的催化剂</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自我革命的典范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河东区二模改编</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年代初，我国农村盛传一些民谣，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全家一起干，不到天黑不吃饭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农业实行大包干，粮食年年都翻番</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。这些民谣产生的时代背景是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三大改造的基本完成</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家庭联产承包责任制的实行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八字方针的提出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社会主义市场经济体制的确立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231110" y="1412776"/>
            <a:ext cx="407484" cy="461665"/>
          </a:xfrm>
          <a:prstGeom prst="rect">
            <a:avLst/>
          </a:prstGeom>
        </p:spPr>
        <p:txBody>
          <a:bodyPr wrap="none">
            <a:spAutoFit/>
          </a:bodyPr>
          <a:lstStyle/>
          <a:p>
            <a:r>
              <a:rPr lang="en-US" altLang="zh-CN" sz="2400" dirty="0"/>
              <a:t>D</a:t>
            </a:r>
            <a:endParaRPr lang="zh-CN" altLang="en-US" dirty="0"/>
          </a:p>
        </p:txBody>
      </p:sp>
      <p:sp>
        <p:nvSpPr>
          <p:cNvPr id="6" name="矩形 5"/>
          <p:cNvSpPr/>
          <p:nvPr/>
        </p:nvSpPr>
        <p:spPr>
          <a:xfrm>
            <a:off x="1613126" y="4175456"/>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37469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1998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年，全国乡镇企业实现增加值</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22 186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亿元，占国内生产总值的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％；实缴国家税金</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1 583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亿元，占全国税收总额的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％。乡镇企业的发展</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加剧了城乡之间对立的状况</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推动了农村经济结构的调整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造成了城市用工紧张的局面</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削弱了国有企业的主导地位</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75526" y="1430360"/>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21628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1986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年，上海某国有企业成为股份制试点企业，并于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月向社会公开发行了股票，其股权占比情况如下表所示。这一做法旨在</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平衡国民经济结构</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完善分配制度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建立现代企业制度</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增强企业活力</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13676057"/>
              </p:ext>
            </p:extLst>
          </p:nvPr>
        </p:nvGraphicFramePr>
        <p:xfrm>
          <a:off x="360853" y="2115696"/>
          <a:ext cx="11485849" cy="1097280"/>
        </p:xfrm>
        <a:graphic>
          <a:graphicData uri="http://schemas.openxmlformats.org/drawingml/2006/table">
            <a:tbl>
              <a:tblPr firstRow="1" firstCol="1" bandRow="1"/>
              <a:tblGrid>
                <a:gridCol w="5221465">
                  <a:extLst>
                    <a:ext uri="{9D8B030D-6E8A-4147-A177-3AD203B41FA5}">
                      <a16:colId xmlns:a16="http://schemas.microsoft.com/office/drawing/2014/main" val="1588465244"/>
                    </a:ext>
                  </a:extLst>
                </a:gridCol>
                <a:gridCol w="2088128">
                  <a:extLst>
                    <a:ext uri="{9D8B030D-6E8A-4147-A177-3AD203B41FA5}">
                      <a16:colId xmlns:a16="http://schemas.microsoft.com/office/drawing/2014/main" val="3616852462"/>
                    </a:ext>
                  </a:extLst>
                </a:gridCol>
                <a:gridCol w="2088128">
                  <a:extLst>
                    <a:ext uri="{9D8B030D-6E8A-4147-A177-3AD203B41FA5}">
                      <a16:colId xmlns:a16="http://schemas.microsoft.com/office/drawing/2014/main" val="1168052769"/>
                    </a:ext>
                  </a:extLst>
                </a:gridCol>
                <a:gridCol w="2088128">
                  <a:extLst>
                    <a:ext uri="{9D8B030D-6E8A-4147-A177-3AD203B41FA5}">
                      <a16:colId xmlns:a16="http://schemas.microsoft.com/office/drawing/2014/main" val="3420082420"/>
                    </a:ext>
                  </a:extLst>
                </a:gridCol>
              </a:tblGrid>
              <a:tr h="548640">
                <a:tc>
                  <a:txBody>
                    <a:bodyPr/>
                    <a:lstStyle/>
                    <a:p>
                      <a:pPr algn="ctr" hangingPunct="0">
                        <a:lnSpc>
                          <a:spcPct val="150000"/>
                        </a:lnSpc>
                        <a:spcAft>
                          <a:spcPts val="0"/>
                        </a:spcAft>
                        <a:tabLst>
                          <a:tab pos="5671185" algn="l"/>
                        </a:tabLs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持股单位</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单位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个人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9495644"/>
                  </a:ext>
                </a:extLst>
              </a:tr>
              <a:tr h="548640">
                <a:tc>
                  <a:txBody>
                    <a:bodyPr/>
                    <a:lstStyle/>
                    <a:p>
                      <a:pPr algn="ctr" hangingPunct="0">
                        <a:lnSpc>
                          <a:spcPct val="150000"/>
                        </a:lnSpc>
                        <a:spcAft>
                          <a:spcPts val="0"/>
                        </a:spcAft>
                        <a:tabLst>
                          <a:tab pos="5671185" algn="l"/>
                        </a:tabLs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持股比例</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74.5</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24.5</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1788061"/>
                  </a:ext>
                </a:extLst>
              </a:tr>
            </a:tbl>
          </a:graphicData>
        </a:graphic>
      </p:graphicFrame>
      <p:sp>
        <p:nvSpPr>
          <p:cNvPr id="6" name="矩形 5"/>
          <p:cNvSpPr/>
          <p:nvPr/>
        </p:nvSpPr>
        <p:spPr>
          <a:xfrm>
            <a:off x="7679382" y="1412776"/>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2408319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某同学进行研究性学习时，在笔记中记录了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经济特区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沿海开放城市</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沿海经济开放区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等关键词。由此可知，他可能在研究</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十年社会主义建设的探索</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人民代表大会制度的确立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家庭联产承包责任制的推行</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对外开放格局的初步形成</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03518" y="1412776"/>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3149397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1042</TotalTime>
  <Words>1217</Words>
  <Application>Microsoft Office PowerPoint</Application>
  <PresentationFormat>自定义</PresentationFormat>
  <Paragraphs>163</Paragraphs>
  <Slides>26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26</vt:i4>
      </vt:variant>
    </vt:vector>
  </HeadingPairs>
  <TitlesOfParts>
    <vt:vector size="34"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294</cp:revision>
  <dcterms:created xsi:type="dcterms:W3CDTF">2020-11-06T05:24:40Z</dcterms:created>
  <dcterms:modified xsi:type="dcterms:W3CDTF">2024-12-16T08:28:08Z</dcterms:modified>
</cp:coreProperties>
</file>